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2"/>
  </p:handoutMasterIdLst>
  <p:sldIdLst>
    <p:sldId id="256" r:id="rId2"/>
    <p:sldId id="270" r:id="rId3"/>
    <p:sldId id="261" r:id="rId4"/>
    <p:sldId id="271" r:id="rId5"/>
    <p:sldId id="272" r:id="rId6"/>
    <p:sldId id="273" r:id="rId7"/>
    <p:sldId id="268" r:id="rId8"/>
    <p:sldId id="269" r:id="rId9"/>
    <p:sldId id="274" r:id="rId10"/>
    <p:sldId id="276" r:id="rId11"/>
    <p:sldId id="275" r:id="rId12"/>
    <p:sldId id="277" r:id="rId13"/>
    <p:sldId id="278" r:id="rId14"/>
    <p:sldId id="279" r:id="rId15"/>
    <p:sldId id="267" r:id="rId16"/>
    <p:sldId id="280" r:id="rId17"/>
    <p:sldId id="283" r:id="rId18"/>
    <p:sldId id="281" r:id="rId19"/>
    <p:sldId id="282" r:id="rId20"/>
    <p:sldId id="284" r:id="rId21"/>
  </p:sldIdLst>
  <p:sldSz cx="9144000" cy="6858000" type="screen4x3"/>
  <p:notesSz cx="6670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96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26" cy="498215"/>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778505" y="0"/>
            <a:ext cx="2890626" cy="498215"/>
          </a:xfrm>
          <a:prstGeom prst="rect">
            <a:avLst/>
          </a:prstGeom>
        </p:spPr>
        <p:txBody>
          <a:bodyPr vert="horz" lIns="91440" tIns="45720" rIns="91440" bIns="45720" rtlCol="0"/>
          <a:lstStyle>
            <a:lvl1pPr algn="r">
              <a:defRPr sz="1200"/>
            </a:lvl1pPr>
          </a:lstStyle>
          <a:p>
            <a:fld id="{0543943C-DFDB-4A67-B6D2-6EDF2081D93D}" type="datetimeFigureOut">
              <a:rPr lang="en-ZA" smtClean="0"/>
              <a:t>2014/04/27</a:t>
            </a:fld>
            <a:endParaRPr lang="en-ZA"/>
          </a:p>
        </p:txBody>
      </p:sp>
      <p:sp>
        <p:nvSpPr>
          <p:cNvPr id="4" name="Footer Placeholder 3"/>
          <p:cNvSpPr>
            <a:spLocks noGrp="1"/>
          </p:cNvSpPr>
          <p:nvPr>
            <p:ph type="ftr" sz="quarter" idx="2"/>
          </p:nvPr>
        </p:nvSpPr>
        <p:spPr>
          <a:xfrm>
            <a:off x="0" y="9431600"/>
            <a:ext cx="2890626" cy="498214"/>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778505" y="9431600"/>
            <a:ext cx="2890626" cy="498214"/>
          </a:xfrm>
          <a:prstGeom prst="rect">
            <a:avLst/>
          </a:prstGeom>
        </p:spPr>
        <p:txBody>
          <a:bodyPr vert="horz" lIns="91440" tIns="45720" rIns="91440" bIns="45720" rtlCol="0" anchor="b"/>
          <a:lstStyle>
            <a:lvl1pPr algn="r">
              <a:defRPr sz="1200"/>
            </a:lvl1pPr>
          </a:lstStyle>
          <a:p>
            <a:fld id="{4F296B0A-8015-4367-9FB8-DC156D608386}" type="slidenum">
              <a:rPr lang="en-ZA" smtClean="0"/>
              <a:t>‹#›</a:t>
            </a:fld>
            <a:endParaRPr lang="en-ZA"/>
          </a:p>
        </p:txBody>
      </p:sp>
    </p:spTree>
    <p:extLst>
      <p:ext uri="{BB962C8B-B14F-4D97-AF65-F5344CB8AC3E}">
        <p14:creationId xmlns:p14="http://schemas.microsoft.com/office/powerpoint/2010/main" val="20789121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A2B035-E267-45ED-A4DE-41B0524896CE}" type="datetimeFigureOut">
              <a:rPr lang="en-ZA" smtClean="0"/>
              <a:t>2014/04/27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612553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A2B035-E267-45ED-A4DE-41B0524896CE}" type="datetimeFigureOut">
              <a:rPr lang="en-ZA" smtClean="0"/>
              <a:t>2014/04/27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205540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A2B035-E267-45ED-A4DE-41B0524896CE}" type="datetimeFigureOut">
              <a:rPr lang="en-ZA" smtClean="0"/>
              <a:t>2014/04/27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413296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A2B035-E267-45ED-A4DE-41B0524896CE}" type="datetimeFigureOut">
              <a:rPr lang="en-ZA" smtClean="0"/>
              <a:t>2014/04/27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416678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A2B035-E267-45ED-A4DE-41B0524896CE}" type="datetimeFigureOut">
              <a:rPr lang="en-ZA" smtClean="0"/>
              <a:t>2014/04/27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219578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A2B035-E267-45ED-A4DE-41B0524896CE}" type="datetimeFigureOut">
              <a:rPr lang="en-ZA" smtClean="0"/>
              <a:t>2014/04/27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2791498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A2B035-E267-45ED-A4DE-41B0524896CE}" type="datetimeFigureOut">
              <a:rPr lang="en-ZA" smtClean="0"/>
              <a:t>2014/04/27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1494736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A2B035-E267-45ED-A4DE-41B0524896CE}" type="datetimeFigureOut">
              <a:rPr lang="en-ZA" smtClean="0"/>
              <a:t>2014/04/27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1795049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2B035-E267-45ED-A4DE-41B0524896CE}" type="datetimeFigureOut">
              <a:rPr lang="en-ZA" smtClean="0"/>
              <a:t>2014/04/27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179415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A2B035-E267-45ED-A4DE-41B0524896CE}" type="datetimeFigureOut">
              <a:rPr lang="en-ZA" smtClean="0"/>
              <a:t>2014/04/27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426544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A2B035-E267-45ED-A4DE-41B0524896CE}" type="datetimeFigureOut">
              <a:rPr lang="en-ZA" smtClean="0"/>
              <a:t>2014/04/27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28F54A-B72F-49B3-8D0A-1A2F91A771B6}" type="slidenum">
              <a:rPr lang="en-ZA" smtClean="0"/>
              <a:t>‹#›</a:t>
            </a:fld>
            <a:endParaRPr lang="en-ZA"/>
          </a:p>
        </p:txBody>
      </p:sp>
    </p:spTree>
    <p:extLst>
      <p:ext uri="{BB962C8B-B14F-4D97-AF65-F5344CB8AC3E}">
        <p14:creationId xmlns:p14="http://schemas.microsoft.com/office/powerpoint/2010/main" val="2802856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A2B035-E267-45ED-A4DE-41B0524896CE}" type="datetimeFigureOut">
              <a:rPr lang="en-ZA" smtClean="0"/>
              <a:t>2014/04/27</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8F54A-B72F-49B3-8D0A-1A2F91A771B6}" type="slidenum">
              <a:rPr lang="en-ZA" smtClean="0"/>
              <a:t>‹#›</a:t>
            </a:fld>
            <a:endParaRPr lang="en-ZA"/>
          </a:p>
        </p:txBody>
      </p:sp>
    </p:spTree>
    <p:extLst>
      <p:ext uri="{BB962C8B-B14F-4D97-AF65-F5344CB8AC3E}">
        <p14:creationId xmlns:p14="http://schemas.microsoft.com/office/powerpoint/2010/main" val="2050821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Subtitle 2"/>
          <p:cNvSpPr>
            <a:spLocks noGrp="1"/>
          </p:cNvSpPr>
          <p:nvPr>
            <p:ph type="subTitle" idx="1"/>
          </p:nvPr>
        </p:nvSpPr>
        <p:spPr/>
        <p:txBody>
          <a:bodyPr/>
          <a:lstStyle/>
          <a:p>
            <a:endParaRPr lang="en-ZA"/>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506682" y="2400300"/>
            <a:ext cx="6172199" cy="426027"/>
          </a:xfrm>
          <a:prstGeom prst="rect">
            <a:avLst/>
          </a:prstGeom>
          <a:solidFill>
            <a:schemeClr val="accent1">
              <a:alpha val="51000"/>
            </a:schemeClr>
          </a:solid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7012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6774873"/>
          </a:xfrm>
        </p:spPr>
        <p:txBody>
          <a:bodyPr>
            <a:noAutofit/>
          </a:bodyPr>
          <a:lstStyle/>
          <a:p>
            <a:r>
              <a:rPr lang="af-ZA" sz="4000" baseline="30000" dirty="0">
                <a:solidFill>
                  <a:schemeClr val="bg1"/>
                </a:solidFill>
              </a:rPr>
              <a:t>27</a:t>
            </a:r>
            <a:r>
              <a:rPr lang="af-ZA" sz="4000" dirty="0">
                <a:solidFill>
                  <a:schemeClr val="bg1"/>
                </a:solidFill>
              </a:rPr>
              <a:t>﻿“My Vader het alles aan My toevertrou, en niemand ken die Seun nie, behalwe die Vader; en ook ken niemand die Vader nie, behalwe die Seun en elkeen aan wie die Seun Hom wil bekend maak.</a:t>
            </a:r>
            <a:r>
              <a:rPr lang="en-ZA" sz="4000" dirty="0">
                <a:solidFill>
                  <a:schemeClr val="bg1"/>
                </a:solidFill>
              </a:rPr>
              <a:t/>
            </a:r>
            <a:br>
              <a:rPr lang="en-ZA" sz="4000" dirty="0">
                <a:solidFill>
                  <a:schemeClr val="bg1"/>
                </a:solidFill>
              </a:rPr>
            </a:br>
            <a:r>
              <a:rPr lang="af-ZA" sz="4000" baseline="30000" dirty="0">
                <a:solidFill>
                  <a:schemeClr val="bg1"/>
                </a:solidFill>
              </a:rPr>
              <a:t>28</a:t>
            </a:r>
            <a:r>
              <a:rPr lang="af-ZA" sz="4000" dirty="0">
                <a:solidFill>
                  <a:schemeClr val="bg1"/>
                </a:solidFill>
              </a:rPr>
              <a:t>﻿“Kom na My toe, almal wat uitgeput en oorlaai is, en Ek sal julle rus gee. </a:t>
            </a:r>
            <a:r>
              <a:rPr lang="af-ZA" sz="4000" baseline="30000" dirty="0">
                <a:solidFill>
                  <a:schemeClr val="bg1"/>
                </a:solidFill>
              </a:rPr>
              <a:t>29</a:t>
            </a:r>
            <a:r>
              <a:rPr lang="af-ZA" sz="4000" dirty="0">
                <a:solidFill>
                  <a:schemeClr val="bg1"/>
                </a:solidFill>
              </a:rPr>
              <a:t>﻿Neem my juk op julle en leer van My, want Ek is sagmoedig en nederig van hart, en julle sal rus kry vir julle gemoed. </a:t>
            </a:r>
            <a:r>
              <a:rPr lang="af-ZA" sz="4000" baseline="30000" dirty="0">
                <a:solidFill>
                  <a:schemeClr val="bg1"/>
                </a:solidFill>
              </a:rPr>
              <a:t>30</a:t>
            </a:r>
            <a:r>
              <a:rPr lang="af-ZA" sz="4000" dirty="0">
                <a:solidFill>
                  <a:schemeClr val="bg1"/>
                </a:solidFill>
              </a:rPr>
              <a:t>﻿My juk is sag en my las is lig.”</a:t>
            </a:r>
            <a:endParaRPr lang="en-ZA" sz="4000" dirty="0">
              <a:solidFill>
                <a:schemeClr val="bg1"/>
              </a:solidFill>
            </a:endParaRPr>
          </a:p>
        </p:txBody>
      </p:sp>
    </p:spTree>
    <p:extLst>
      <p:ext uri="{BB962C8B-B14F-4D97-AF65-F5344CB8AC3E}">
        <p14:creationId xmlns:p14="http://schemas.microsoft.com/office/powerpoint/2010/main" val="39721826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6774873"/>
          </a:xfrm>
        </p:spPr>
        <p:txBody>
          <a:bodyPr>
            <a:noAutofit/>
          </a:bodyPr>
          <a:lstStyle/>
          <a:p>
            <a:r>
              <a:rPr lang="en-US" sz="3600" dirty="0">
                <a:solidFill>
                  <a:schemeClr val="bg1"/>
                </a:solidFill>
              </a:rPr>
              <a:t>Abruptly Jesus broke into prayer: “Thank you, Father, Lord of heaven and earth. You’ve concealed your ways from sophisticates and know-it-alls, but spelled them out clearly to ordinary people. Yes, Father, that’s the way you like to work.”</a:t>
            </a:r>
            <a:r>
              <a:rPr lang="en-ZA" sz="3600" dirty="0">
                <a:solidFill>
                  <a:schemeClr val="bg1"/>
                </a:solidFill>
              </a:rPr>
              <a:t/>
            </a:r>
            <a:br>
              <a:rPr lang="en-ZA" sz="3600" dirty="0">
                <a:solidFill>
                  <a:schemeClr val="bg1"/>
                </a:solidFill>
              </a:rPr>
            </a:br>
            <a:r>
              <a:rPr lang="en-US" sz="3600" dirty="0">
                <a:solidFill>
                  <a:schemeClr val="bg1"/>
                </a:solidFill>
              </a:rPr>
              <a:t>Jesus resumed talking to the people, but now tenderly. “The Father has given me all these things to do and say. This is a unique Father-Son operation, coming out of Father and Son intimacies and knowledge. </a:t>
            </a:r>
            <a:endParaRPr lang="en-ZA" sz="3600" dirty="0">
              <a:solidFill>
                <a:schemeClr val="bg1"/>
              </a:solidFill>
            </a:endParaRPr>
          </a:p>
        </p:txBody>
      </p:sp>
    </p:spTree>
    <p:extLst>
      <p:ext uri="{BB962C8B-B14F-4D97-AF65-F5344CB8AC3E}">
        <p14:creationId xmlns:p14="http://schemas.microsoft.com/office/powerpoint/2010/main" val="34039952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6774873"/>
          </a:xfrm>
        </p:spPr>
        <p:txBody>
          <a:bodyPr>
            <a:noAutofit/>
          </a:bodyPr>
          <a:lstStyle/>
          <a:p>
            <a:r>
              <a:rPr lang="en-US" sz="3600" dirty="0">
                <a:solidFill>
                  <a:schemeClr val="bg1"/>
                </a:solidFill>
              </a:rPr>
              <a:t>No one knows the Son the way the Father does, nor the Father the way the Son does. But I’m not keeping it to myself; I’m ready to go over it line by line with anyone willing to listen.</a:t>
            </a:r>
            <a:r>
              <a:rPr lang="en-ZA" sz="3600" dirty="0">
                <a:solidFill>
                  <a:schemeClr val="bg1"/>
                </a:solidFill>
              </a:rPr>
              <a:t/>
            </a:r>
            <a:br>
              <a:rPr lang="en-ZA" sz="3600" dirty="0">
                <a:solidFill>
                  <a:schemeClr val="bg1"/>
                </a:solidFill>
              </a:rPr>
            </a:br>
            <a:r>
              <a:rPr lang="en-US" sz="3600" dirty="0">
                <a:solidFill>
                  <a:schemeClr val="bg1"/>
                </a:solidFill>
              </a:rPr>
              <a:t>“Are you tired? Worn out? Burned out on religion? Come to me. Get away with me and you’ll recover your life. I’ll show you how to take a real rest. Walk with me and work with me—watch how I do it. Learn the unforced rhythms of grace. I won’t lay anything heavy or ill-fitting on you. Keep company with me and you’ll learn to live freely and lightly.”</a:t>
            </a:r>
            <a:endParaRPr lang="en-ZA" sz="3600" dirty="0">
              <a:solidFill>
                <a:schemeClr val="bg1"/>
              </a:solidFill>
            </a:endParaRPr>
          </a:p>
        </p:txBody>
      </p:sp>
    </p:spTree>
    <p:extLst>
      <p:ext uri="{BB962C8B-B14F-4D97-AF65-F5344CB8AC3E}">
        <p14:creationId xmlns:p14="http://schemas.microsoft.com/office/powerpoint/2010/main" val="2157490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21081" y="1808018"/>
            <a:ext cx="4644737" cy="1911927"/>
          </a:xfrm>
        </p:spPr>
        <p:txBody>
          <a:bodyPr>
            <a:noAutofit/>
          </a:bodyPr>
          <a:lstStyle/>
          <a:p>
            <a:r>
              <a:rPr lang="en-US" sz="16600" b="1" dirty="0" smtClean="0">
                <a:solidFill>
                  <a:schemeClr val="bg1"/>
                </a:solidFill>
              </a:rPr>
              <a:t>REST</a:t>
            </a:r>
            <a:endParaRPr lang="en-ZA" sz="16600" b="1" dirty="0">
              <a:solidFill>
                <a:schemeClr val="bg1"/>
              </a:solidFill>
            </a:endParaRPr>
          </a:p>
        </p:txBody>
      </p:sp>
    </p:spTree>
    <p:extLst>
      <p:ext uri="{BB962C8B-B14F-4D97-AF65-F5344CB8AC3E}">
        <p14:creationId xmlns:p14="http://schemas.microsoft.com/office/powerpoint/2010/main" val="2188206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9582" y="1808018"/>
            <a:ext cx="5902036" cy="1911927"/>
          </a:xfrm>
        </p:spPr>
        <p:txBody>
          <a:bodyPr>
            <a:noAutofit/>
          </a:bodyPr>
          <a:lstStyle/>
          <a:p>
            <a:r>
              <a:rPr lang="en-US" sz="16600" b="1" dirty="0" smtClean="0">
                <a:solidFill>
                  <a:schemeClr val="bg1"/>
                </a:solidFill>
              </a:rPr>
              <a:t>FOCUS</a:t>
            </a:r>
            <a:endParaRPr lang="en-ZA" sz="16600" b="1" dirty="0">
              <a:solidFill>
                <a:schemeClr val="bg1"/>
              </a:solidFill>
            </a:endParaRPr>
          </a:p>
        </p:txBody>
      </p:sp>
    </p:spTree>
    <p:extLst>
      <p:ext uri="{BB962C8B-B14F-4D97-AF65-F5344CB8AC3E}">
        <p14:creationId xmlns:p14="http://schemas.microsoft.com/office/powerpoint/2010/main" val="2695098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stretch>
            <a:fillRect/>
          </a:stretch>
        </p:blipFill>
        <p:spPr>
          <a:xfrm>
            <a:off x="0" y="0"/>
            <a:ext cx="9194059" cy="6980349"/>
          </a:xfrm>
          <a:prstGeom prst="rect">
            <a:avLst/>
          </a:prstGeom>
        </p:spPr>
      </p:pic>
    </p:spTree>
    <p:extLst>
      <p:ext uri="{BB962C8B-B14F-4D97-AF65-F5344CB8AC3E}">
        <p14:creationId xmlns:p14="http://schemas.microsoft.com/office/powerpoint/2010/main" val="4015540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9582" y="1808018"/>
            <a:ext cx="5902036" cy="1911927"/>
          </a:xfrm>
        </p:spPr>
        <p:txBody>
          <a:bodyPr>
            <a:noAutofit/>
          </a:bodyPr>
          <a:lstStyle/>
          <a:p>
            <a:r>
              <a:rPr lang="en-US" sz="11500" b="1" dirty="0" smtClean="0">
                <a:solidFill>
                  <a:schemeClr val="bg1"/>
                </a:solidFill>
              </a:rPr>
              <a:t>Prayer of the heart</a:t>
            </a:r>
            <a:endParaRPr lang="en-ZA" sz="11500" b="1" dirty="0">
              <a:solidFill>
                <a:schemeClr val="bg1"/>
              </a:solidFill>
            </a:endParaRPr>
          </a:p>
        </p:txBody>
      </p:sp>
    </p:spTree>
    <p:extLst>
      <p:ext uri="{BB962C8B-B14F-4D97-AF65-F5344CB8AC3E}">
        <p14:creationId xmlns:p14="http://schemas.microsoft.com/office/powerpoint/2010/main" val="1578085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0818" y="342900"/>
            <a:ext cx="6400800" cy="6390409"/>
          </a:xfrm>
        </p:spPr>
        <p:txBody>
          <a:bodyPr>
            <a:noAutofit/>
          </a:bodyPr>
          <a:lstStyle/>
          <a:p>
            <a:r>
              <a:rPr lang="en-US" sz="6000" dirty="0" smtClean="0">
                <a:solidFill>
                  <a:schemeClr val="bg1"/>
                </a:solidFill>
              </a:rPr>
              <a:t>“Lord Jesus Christ, Son of God, </a:t>
            </a:r>
            <a:br>
              <a:rPr lang="en-US" sz="6000" dirty="0" smtClean="0">
                <a:solidFill>
                  <a:schemeClr val="bg1"/>
                </a:solidFill>
              </a:rPr>
            </a:br>
            <a:r>
              <a:rPr lang="en-US" sz="6000" dirty="0" smtClean="0">
                <a:solidFill>
                  <a:schemeClr val="bg1"/>
                </a:solidFill>
              </a:rPr>
              <a:t>Show me mercy, </a:t>
            </a:r>
            <a:br>
              <a:rPr lang="en-US" sz="6000" dirty="0" smtClean="0">
                <a:solidFill>
                  <a:schemeClr val="bg1"/>
                </a:solidFill>
              </a:rPr>
            </a:br>
            <a:r>
              <a:rPr lang="en-US" sz="6000" dirty="0" smtClean="0">
                <a:solidFill>
                  <a:schemeClr val="bg1"/>
                </a:solidFill>
              </a:rPr>
              <a:t>a sinner.”</a:t>
            </a:r>
            <a:br>
              <a:rPr lang="en-US" sz="6000" dirty="0" smtClean="0">
                <a:solidFill>
                  <a:schemeClr val="bg1"/>
                </a:solidFill>
              </a:rPr>
            </a:br>
            <a:r>
              <a:rPr lang="en-US" sz="6000" dirty="0">
                <a:solidFill>
                  <a:schemeClr val="bg1"/>
                </a:solidFill>
              </a:rPr>
              <a:t/>
            </a:r>
            <a:br>
              <a:rPr lang="en-US" sz="6000" dirty="0">
                <a:solidFill>
                  <a:schemeClr val="bg1"/>
                </a:solidFill>
              </a:rPr>
            </a:br>
            <a:r>
              <a:rPr lang="en-US" sz="4000" dirty="0" smtClean="0">
                <a:solidFill>
                  <a:schemeClr val="bg1"/>
                </a:solidFill>
              </a:rPr>
              <a:t>Jesus prayer</a:t>
            </a:r>
            <a:endParaRPr lang="en-ZA" sz="3200" b="1" dirty="0">
              <a:solidFill>
                <a:schemeClr val="bg1"/>
              </a:solidFill>
            </a:endParaRPr>
          </a:p>
        </p:txBody>
      </p:sp>
    </p:spTree>
    <p:extLst>
      <p:ext uri="{BB962C8B-B14F-4D97-AF65-F5344CB8AC3E}">
        <p14:creationId xmlns:p14="http://schemas.microsoft.com/office/powerpoint/2010/main" val="3268246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0818" y="1808018"/>
            <a:ext cx="6400800" cy="1911927"/>
          </a:xfrm>
        </p:spPr>
        <p:txBody>
          <a:bodyPr>
            <a:noAutofit/>
          </a:bodyPr>
          <a:lstStyle/>
          <a:p>
            <a:r>
              <a:rPr lang="en-US" sz="11500" b="1" dirty="0" smtClean="0">
                <a:solidFill>
                  <a:schemeClr val="bg1"/>
                </a:solidFill>
              </a:rPr>
              <a:t>Journaling</a:t>
            </a:r>
            <a:endParaRPr lang="en-ZA" sz="11500" b="1" dirty="0">
              <a:solidFill>
                <a:schemeClr val="bg1"/>
              </a:solidFill>
            </a:endParaRPr>
          </a:p>
        </p:txBody>
      </p:sp>
    </p:spTree>
    <p:extLst>
      <p:ext uri="{BB962C8B-B14F-4D97-AF65-F5344CB8AC3E}">
        <p14:creationId xmlns:p14="http://schemas.microsoft.com/office/powerpoint/2010/main" val="41583798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0818" y="342900"/>
            <a:ext cx="6400800" cy="6390409"/>
          </a:xfrm>
        </p:spPr>
        <p:txBody>
          <a:bodyPr>
            <a:noAutofit/>
          </a:bodyPr>
          <a:lstStyle/>
          <a:p>
            <a:r>
              <a:rPr lang="en-US" sz="6000" dirty="0" smtClean="0">
                <a:solidFill>
                  <a:schemeClr val="bg1"/>
                </a:solidFill>
              </a:rPr>
              <a:t>“Journaling </a:t>
            </a:r>
            <a:r>
              <a:rPr lang="en-US" sz="6000" dirty="0">
                <a:solidFill>
                  <a:schemeClr val="bg1"/>
                </a:solidFill>
              </a:rPr>
              <a:t>is a way for you to be with God and your thoughts, not an exercise in language arts</a:t>
            </a:r>
            <a:r>
              <a:rPr lang="en-US" sz="6000" dirty="0" smtClean="0">
                <a:solidFill>
                  <a:schemeClr val="bg1"/>
                </a:solidFill>
              </a:rPr>
              <a:t>.”</a:t>
            </a:r>
            <a:br>
              <a:rPr lang="en-US" sz="6000" dirty="0" smtClean="0">
                <a:solidFill>
                  <a:schemeClr val="bg1"/>
                </a:solidFill>
              </a:rPr>
            </a:br>
            <a:r>
              <a:rPr lang="en-US" sz="6000" dirty="0">
                <a:solidFill>
                  <a:schemeClr val="bg1"/>
                </a:solidFill>
              </a:rPr>
              <a:t/>
            </a:r>
            <a:br>
              <a:rPr lang="en-US" sz="6000" dirty="0">
                <a:solidFill>
                  <a:schemeClr val="bg1"/>
                </a:solidFill>
              </a:rPr>
            </a:br>
            <a:r>
              <a:rPr lang="en-US" dirty="0" smtClean="0">
                <a:solidFill>
                  <a:schemeClr val="bg1"/>
                </a:solidFill>
              </a:rPr>
              <a:t>Adele Calhoun</a:t>
            </a:r>
            <a:endParaRPr lang="en-ZA" sz="4800" b="1" dirty="0">
              <a:solidFill>
                <a:schemeClr val="bg1"/>
              </a:solidFill>
            </a:endParaRPr>
          </a:p>
        </p:txBody>
      </p:sp>
    </p:spTree>
    <p:extLst>
      <p:ext uri="{BB962C8B-B14F-4D97-AF65-F5344CB8AC3E}">
        <p14:creationId xmlns:p14="http://schemas.microsoft.com/office/powerpoint/2010/main" val="469366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2892" y="712856"/>
            <a:ext cx="7886700" cy="1325563"/>
          </a:xfrm>
        </p:spPr>
        <p:txBody>
          <a:bodyPr>
            <a:normAutofit/>
          </a:bodyPr>
          <a:lstStyle/>
          <a:p>
            <a:r>
              <a:rPr lang="en-US" sz="5400" b="1" dirty="0" smtClean="0">
                <a:solidFill>
                  <a:schemeClr val="bg1"/>
                </a:solidFill>
                <a:latin typeface="+mn-lt"/>
              </a:rPr>
              <a:t>Memory full</a:t>
            </a:r>
            <a:endParaRPr lang="en-ZA" sz="5400" b="1" dirty="0">
              <a:solidFill>
                <a:schemeClr val="bg1"/>
              </a:solidFill>
              <a:latin typeface="+mn-lt"/>
            </a:endParaRPr>
          </a:p>
        </p:txBody>
      </p:sp>
      <p:sp>
        <p:nvSpPr>
          <p:cNvPr id="4" name="TextBox 3"/>
          <p:cNvSpPr txBox="1"/>
          <p:nvPr/>
        </p:nvSpPr>
        <p:spPr>
          <a:xfrm>
            <a:off x="167425" y="2846231"/>
            <a:ext cx="8628845" cy="646331"/>
          </a:xfrm>
          <a:prstGeom prst="rect">
            <a:avLst/>
          </a:prstGeom>
          <a:noFill/>
        </p:spPr>
        <p:txBody>
          <a:bodyPr wrap="square" rtlCol="0">
            <a:spAutoFit/>
          </a:bodyPr>
          <a:lstStyle/>
          <a:p>
            <a:pPr algn="ctr"/>
            <a:r>
              <a:rPr lang="en-ZA" sz="3600" b="1" dirty="0" smtClean="0">
                <a:solidFill>
                  <a:schemeClr val="bg1"/>
                </a:solidFill>
                <a:effectLst>
                  <a:outerShdw blurRad="38100" dist="38100" dir="2700000" algn="tl">
                    <a:srgbClr val="000000">
                      <a:alpha val="43137"/>
                    </a:srgbClr>
                  </a:outerShdw>
                </a:effectLst>
              </a:rPr>
              <a:t>How do I get everything done?</a:t>
            </a:r>
            <a:endParaRPr lang="en-ZA" dirty="0"/>
          </a:p>
        </p:txBody>
      </p:sp>
    </p:spTree>
    <p:extLst>
      <p:ext uri="{BB962C8B-B14F-4D97-AF65-F5344CB8AC3E}">
        <p14:creationId xmlns:p14="http://schemas.microsoft.com/office/powerpoint/2010/main" val="17869436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33309"/>
          </a:xfrm>
        </p:spPr>
        <p:txBody>
          <a:bodyPr>
            <a:noAutofit/>
          </a:bodyPr>
          <a:lstStyle/>
          <a:p>
            <a:r>
              <a:rPr lang="en-US" sz="4000" dirty="0">
                <a:solidFill>
                  <a:schemeClr val="bg1"/>
                </a:solidFill>
              </a:rPr>
              <a:t>“For even young people tire and drop out,</a:t>
            </a:r>
            <a:r>
              <a:rPr lang="en-ZA" sz="4000" dirty="0">
                <a:solidFill>
                  <a:schemeClr val="bg1"/>
                </a:solidFill>
              </a:rPr>
              <a:t/>
            </a:r>
            <a:br>
              <a:rPr lang="en-ZA" sz="4000" dirty="0">
                <a:solidFill>
                  <a:schemeClr val="bg1"/>
                </a:solidFill>
              </a:rPr>
            </a:br>
            <a:r>
              <a:rPr lang="en-US" sz="4000" dirty="0">
                <a:solidFill>
                  <a:schemeClr val="bg1"/>
                </a:solidFill>
              </a:rPr>
              <a:t>young folk in their prime stumble and fall.</a:t>
            </a:r>
            <a:r>
              <a:rPr lang="en-ZA" sz="4000" dirty="0">
                <a:solidFill>
                  <a:schemeClr val="bg1"/>
                </a:solidFill>
              </a:rPr>
              <a:t/>
            </a:r>
            <a:br>
              <a:rPr lang="en-ZA" sz="4000" dirty="0">
                <a:solidFill>
                  <a:schemeClr val="bg1"/>
                </a:solidFill>
              </a:rPr>
            </a:br>
            <a:r>
              <a:rPr lang="en-US" sz="4000" dirty="0">
                <a:solidFill>
                  <a:schemeClr val="bg1"/>
                </a:solidFill>
              </a:rPr>
              <a:t>But those who wait upon God get fresh strength.</a:t>
            </a:r>
            <a:r>
              <a:rPr lang="en-ZA" sz="4000" dirty="0">
                <a:solidFill>
                  <a:schemeClr val="bg1"/>
                </a:solidFill>
              </a:rPr>
              <a:t/>
            </a:r>
            <a:br>
              <a:rPr lang="en-ZA" sz="4000" dirty="0">
                <a:solidFill>
                  <a:schemeClr val="bg1"/>
                </a:solidFill>
              </a:rPr>
            </a:br>
            <a:r>
              <a:rPr lang="en-US" sz="4000" dirty="0">
                <a:solidFill>
                  <a:schemeClr val="bg1"/>
                </a:solidFill>
              </a:rPr>
              <a:t>They spread their wings and soar like eagles,</a:t>
            </a:r>
            <a:r>
              <a:rPr lang="en-ZA" sz="4000" dirty="0">
                <a:solidFill>
                  <a:schemeClr val="bg1"/>
                </a:solidFill>
              </a:rPr>
              <a:t/>
            </a:r>
            <a:br>
              <a:rPr lang="en-ZA" sz="4000" dirty="0">
                <a:solidFill>
                  <a:schemeClr val="bg1"/>
                </a:solidFill>
              </a:rPr>
            </a:br>
            <a:r>
              <a:rPr lang="en-US" sz="4000" dirty="0">
                <a:solidFill>
                  <a:schemeClr val="bg1"/>
                </a:solidFill>
              </a:rPr>
              <a:t>They run and don’t get tired,</a:t>
            </a:r>
            <a:r>
              <a:rPr lang="en-ZA" sz="4000" dirty="0">
                <a:solidFill>
                  <a:schemeClr val="bg1"/>
                </a:solidFill>
              </a:rPr>
              <a:t/>
            </a:r>
            <a:br>
              <a:rPr lang="en-ZA" sz="4000" dirty="0">
                <a:solidFill>
                  <a:schemeClr val="bg1"/>
                </a:solidFill>
              </a:rPr>
            </a:br>
            <a:r>
              <a:rPr lang="en-US" sz="4000" dirty="0">
                <a:solidFill>
                  <a:schemeClr val="bg1"/>
                </a:solidFill>
              </a:rPr>
              <a:t>they walk and don’t lag behind</a:t>
            </a:r>
            <a:r>
              <a:rPr lang="en-US" sz="4000" dirty="0" smtClean="0">
                <a:solidFill>
                  <a:schemeClr val="bg1"/>
                </a:solidFill>
              </a:rPr>
              <a:t>.”</a:t>
            </a:r>
            <a:br>
              <a:rPr lang="en-US" sz="4000" dirty="0" smtClean="0">
                <a:solidFill>
                  <a:schemeClr val="bg1"/>
                </a:solidFill>
              </a:rPr>
            </a:br>
            <a:r>
              <a:rPr lang="en-US" sz="4000" dirty="0">
                <a:solidFill>
                  <a:schemeClr val="bg1"/>
                </a:solidFill>
              </a:rPr>
              <a:t/>
            </a:r>
            <a:br>
              <a:rPr lang="en-US" sz="4000" dirty="0">
                <a:solidFill>
                  <a:schemeClr val="bg1"/>
                </a:solidFill>
              </a:rPr>
            </a:br>
            <a:r>
              <a:rPr lang="en-US" sz="3200" dirty="0" smtClean="0">
                <a:solidFill>
                  <a:schemeClr val="bg1"/>
                </a:solidFill>
              </a:rPr>
              <a:t>The </a:t>
            </a:r>
            <a:r>
              <a:rPr lang="en-US" sz="3200" dirty="0">
                <a:solidFill>
                  <a:schemeClr val="bg1"/>
                </a:solidFill>
              </a:rPr>
              <a:t>Message</a:t>
            </a:r>
            <a:endParaRPr lang="en-ZA" sz="3200" dirty="0">
              <a:solidFill>
                <a:schemeClr val="bg1"/>
              </a:solidFill>
            </a:endParaRPr>
          </a:p>
        </p:txBody>
      </p:sp>
    </p:spTree>
    <p:extLst>
      <p:ext uri="{BB962C8B-B14F-4D97-AF65-F5344CB8AC3E}">
        <p14:creationId xmlns:p14="http://schemas.microsoft.com/office/powerpoint/2010/main" val="1156700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8414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6" y="-85148"/>
            <a:ext cx="9111673" cy="7118495"/>
          </a:xfrm>
          <a:prstGeom prst="rect">
            <a:avLst/>
          </a:prstGeom>
        </p:spPr>
      </p:pic>
    </p:spTree>
    <p:extLst>
      <p:ext uri="{BB962C8B-B14F-4D97-AF65-F5344CB8AC3E}">
        <p14:creationId xmlns:p14="http://schemas.microsoft.com/office/powerpoint/2010/main" val="229179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202" y="0"/>
            <a:ext cx="10518404" cy="6858000"/>
          </a:xfrm>
          <a:prstGeom prst="rect">
            <a:avLst/>
          </a:prstGeom>
        </p:spPr>
      </p:pic>
    </p:spTree>
    <p:extLst>
      <p:ext uri="{BB962C8B-B14F-4D97-AF65-F5344CB8AC3E}">
        <p14:creationId xmlns:p14="http://schemas.microsoft.com/office/powerpoint/2010/main" val="16822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883" y="0"/>
            <a:ext cx="12433766" cy="6857999"/>
          </a:xfrm>
          <a:prstGeom prst="rect">
            <a:avLst/>
          </a:prstGeom>
        </p:spPr>
      </p:pic>
    </p:spTree>
    <p:extLst>
      <p:ext uri="{BB962C8B-B14F-4D97-AF65-F5344CB8AC3E}">
        <p14:creationId xmlns:p14="http://schemas.microsoft.com/office/powerpoint/2010/main" val="181326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8537" y="389803"/>
            <a:ext cx="6785264" cy="1325563"/>
          </a:xfrm>
        </p:spPr>
        <p:txBody>
          <a:bodyPr>
            <a:noAutofit/>
          </a:bodyPr>
          <a:lstStyle/>
          <a:p>
            <a:r>
              <a:rPr lang="en-US" b="1" dirty="0" smtClean="0">
                <a:solidFill>
                  <a:schemeClr val="bg1"/>
                </a:solidFill>
                <a:latin typeface="+mn-lt"/>
              </a:rPr>
              <a:t>Nelson </a:t>
            </a:r>
            <a:r>
              <a:rPr lang="en-US" b="1" dirty="0" err="1" smtClean="0">
                <a:solidFill>
                  <a:schemeClr val="bg1"/>
                </a:solidFill>
                <a:latin typeface="+mn-lt"/>
              </a:rPr>
              <a:t>Dellis</a:t>
            </a:r>
            <a:r>
              <a:rPr lang="en-US" b="1" dirty="0">
                <a:solidFill>
                  <a:schemeClr val="bg1"/>
                </a:solidFill>
                <a:latin typeface="+mn-lt"/>
              </a:rPr>
              <a:t/>
            </a:r>
            <a:br>
              <a:rPr lang="en-US" b="1" dirty="0">
                <a:solidFill>
                  <a:schemeClr val="bg1"/>
                </a:solidFill>
                <a:latin typeface="+mn-lt"/>
              </a:rPr>
            </a:br>
            <a:r>
              <a:rPr lang="en-US" b="1" dirty="0" smtClean="0">
                <a:solidFill>
                  <a:schemeClr val="bg1"/>
                </a:solidFill>
                <a:latin typeface="+mn-lt"/>
              </a:rPr>
              <a:t>USA memory champ</a:t>
            </a:r>
            <a:endParaRPr lang="en-ZA" b="1" dirty="0">
              <a:solidFill>
                <a:schemeClr val="bg1"/>
              </a:solidFill>
              <a:latin typeface="+mn-lt"/>
            </a:endParaRPr>
          </a:p>
        </p:txBody>
      </p:sp>
      <p:sp>
        <p:nvSpPr>
          <p:cNvPr id="4" name="TextBox 3"/>
          <p:cNvSpPr txBox="1"/>
          <p:nvPr/>
        </p:nvSpPr>
        <p:spPr>
          <a:xfrm>
            <a:off x="396025" y="5204967"/>
            <a:ext cx="8628845" cy="1200329"/>
          </a:xfrm>
          <a:prstGeom prst="rect">
            <a:avLst/>
          </a:prstGeom>
          <a:noFill/>
        </p:spPr>
        <p:txBody>
          <a:bodyPr wrap="square" rtlCol="0">
            <a:spAutoFit/>
          </a:bodyPr>
          <a:lstStyle/>
          <a:p>
            <a:pPr algn="ctr"/>
            <a:r>
              <a:rPr lang="en-ZA" sz="3600" b="1" dirty="0" smtClean="0">
                <a:solidFill>
                  <a:schemeClr val="bg1"/>
                </a:solidFill>
                <a:effectLst>
                  <a:outerShdw blurRad="38100" dist="38100" dir="2700000" algn="tl">
                    <a:srgbClr val="000000">
                      <a:alpha val="43137"/>
                    </a:srgbClr>
                  </a:outerShdw>
                </a:effectLst>
              </a:rPr>
              <a:t>Memorized 313 digits in a row – 104 cards in order</a:t>
            </a:r>
            <a:endParaRPr lang="en-ZA"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50" y="1933575"/>
            <a:ext cx="5524500" cy="2990850"/>
          </a:xfrm>
          <a:prstGeom prst="rect">
            <a:avLst/>
          </a:prstGeom>
        </p:spPr>
      </p:pic>
    </p:spTree>
    <p:extLst>
      <p:ext uri="{BB962C8B-B14F-4D97-AF65-F5344CB8AC3E}">
        <p14:creationId xmlns:p14="http://schemas.microsoft.com/office/powerpoint/2010/main" val="2514720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8537" y="389803"/>
            <a:ext cx="6785264" cy="1325563"/>
          </a:xfrm>
        </p:spPr>
        <p:txBody>
          <a:bodyPr>
            <a:noAutofit/>
          </a:bodyPr>
          <a:lstStyle/>
          <a:p>
            <a:r>
              <a:rPr lang="en-US" b="1" dirty="0">
                <a:solidFill>
                  <a:schemeClr val="bg1"/>
                </a:solidFill>
                <a:latin typeface="+mn-lt"/>
              </a:rPr>
              <a:t>Boris Nikolai </a:t>
            </a:r>
            <a:r>
              <a:rPr lang="en-US" b="1" dirty="0" smtClean="0">
                <a:solidFill>
                  <a:schemeClr val="bg1"/>
                </a:solidFill>
                <a:latin typeface="+mn-lt"/>
              </a:rPr>
              <a:t>Konrad</a:t>
            </a:r>
            <a:br>
              <a:rPr lang="en-US" b="1" dirty="0" smtClean="0">
                <a:solidFill>
                  <a:schemeClr val="bg1"/>
                </a:solidFill>
                <a:latin typeface="+mn-lt"/>
              </a:rPr>
            </a:br>
            <a:r>
              <a:rPr lang="en-US" b="1" dirty="0" smtClean="0">
                <a:solidFill>
                  <a:schemeClr val="bg1"/>
                </a:solidFill>
                <a:latin typeface="+mn-lt"/>
              </a:rPr>
              <a:t>World Memory champion</a:t>
            </a:r>
            <a:endParaRPr lang="en-ZA" b="1" dirty="0">
              <a:solidFill>
                <a:schemeClr val="bg1"/>
              </a:solidFill>
              <a:latin typeface="+mn-lt"/>
            </a:endParaRPr>
          </a:p>
        </p:txBody>
      </p:sp>
      <p:sp>
        <p:nvSpPr>
          <p:cNvPr id="4" name="TextBox 3"/>
          <p:cNvSpPr txBox="1"/>
          <p:nvPr/>
        </p:nvSpPr>
        <p:spPr>
          <a:xfrm>
            <a:off x="396025" y="5204967"/>
            <a:ext cx="8628845" cy="1200329"/>
          </a:xfrm>
          <a:prstGeom prst="rect">
            <a:avLst/>
          </a:prstGeom>
          <a:noFill/>
        </p:spPr>
        <p:txBody>
          <a:bodyPr wrap="square" rtlCol="0">
            <a:spAutoFit/>
          </a:bodyPr>
          <a:lstStyle/>
          <a:p>
            <a:pPr algn="ctr"/>
            <a:r>
              <a:rPr lang="en-ZA" sz="3600" b="1" dirty="0" smtClean="0">
                <a:solidFill>
                  <a:schemeClr val="bg1"/>
                </a:solidFill>
                <a:effectLst>
                  <a:outerShdw blurRad="38100" dist="38100" dir="2700000" algn="tl">
                    <a:srgbClr val="000000">
                      <a:alpha val="43137"/>
                    </a:srgbClr>
                  </a:outerShdw>
                </a:effectLst>
              </a:rPr>
              <a:t>Memorized </a:t>
            </a:r>
            <a:r>
              <a:rPr lang="en-ZA" sz="3600" b="1" dirty="0">
                <a:solidFill>
                  <a:schemeClr val="bg1"/>
                </a:solidFill>
                <a:effectLst>
                  <a:outerShdw blurRad="38100" dist="38100" dir="2700000" algn="tl">
                    <a:srgbClr val="000000">
                      <a:alpha val="43137"/>
                    </a:srgbClr>
                  </a:outerShdw>
                </a:effectLst>
              </a:rPr>
              <a:t>280 words and 195 names and faces in 15 </a:t>
            </a:r>
            <a:r>
              <a:rPr lang="en-ZA" sz="3600" b="1" dirty="0" smtClean="0">
                <a:solidFill>
                  <a:schemeClr val="bg1"/>
                </a:solidFill>
                <a:effectLst>
                  <a:outerShdw blurRad="38100" dist="38100" dir="2700000" algn="tl">
                    <a:srgbClr val="000000">
                      <a:alpha val="43137"/>
                    </a:srgbClr>
                  </a:outerShdw>
                </a:effectLst>
              </a:rPr>
              <a:t>minutes!</a:t>
            </a:r>
            <a:endParaRPr lang="en-Z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3690" y="1901536"/>
            <a:ext cx="2275609" cy="3413414"/>
          </a:xfrm>
          <a:prstGeom prst="rect">
            <a:avLst/>
          </a:prstGeom>
        </p:spPr>
      </p:pic>
    </p:spTree>
    <p:extLst>
      <p:ext uri="{BB962C8B-B14F-4D97-AF65-F5344CB8AC3E}">
        <p14:creationId xmlns:p14="http://schemas.microsoft.com/office/powerpoint/2010/main" val="2578402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6774873"/>
          </a:xfrm>
        </p:spPr>
        <p:txBody>
          <a:bodyPr>
            <a:noAutofit/>
          </a:bodyPr>
          <a:lstStyle/>
          <a:p>
            <a:r>
              <a:rPr lang="af-ZA" sz="4000" baseline="30000" dirty="0">
                <a:solidFill>
                  <a:schemeClr val="bg1"/>
                </a:solidFill>
              </a:rPr>
              <a:t>25</a:t>
            </a:r>
            <a:r>
              <a:rPr lang="af-ZA" sz="4000" dirty="0">
                <a:solidFill>
                  <a:schemeClr val="bg1"/>
                </a:solidFill>
              </a:rPr>
              <a:t>﻿Daardie tyd het Jesus gesê: “Ek prys U, Vader, Here van hemel en aarde, dat U hierdie dinge vir slim en geleerde mense verberg het en dit aan eenvoudiges bekend gemaak het. </a:t>
            </a:r>
            <a:r>
              <a:rPr lang="af-ZA" sz="4000" baseline="30000" dirty="0">
                <a:solidFill>
                  <a:schemeClr val="bg1"/>
                </a:solidFill>
              </a:rPr>
              <a:t>26</a:t>
            </a:r>
            <a:r>
              <a:rPr lang="af-ZA" sz="4000" dirty="0">
                <a:solidFill>
                  <a:schemeClr val="bg1"/>
                </a:solidFill>
              </a:rPr>
              <a:t>﻿Ja, Vader, so was dit u genadige bedoeling.</a:t>
            </a:r>
            <a:r>
              <a:rPr lang="en-ZA" sz="4000" dirty="0">
                <a:solidFill>
                  <a:schemeClr val="bg1"/>
                </a:solidFill>
              </a:rPr>
              <a:t/>
            </a:r>
            <a:br>
              <a:rPr lang="en-ZA" sz="4000" dirty="0">
                <a:solidFill>
                  <a:schemeClr val="bg1"/>
                </a:solidFill>
              </a:rPr>
            </a:br>
            <a:endParaRPr lang="en-ZA" sz="4000" dirty="0">
              <a:solidFill>
                <a:schemeClr val="bg1"/>
              </a:solidFill>
            </a:endParaRPr>
          </a:p>
        </p:txBody>
      </p:sp>
    </p:spTree>
    <p:extLst>
      <p:ext uri="{BB962C8B-B14F-4D97-AF65-F5344CB8AC3E}">
        <p14:creationId xmlns:p14="http://schemas.microsoft.com/office/powerpoint/2010/main" val="21074233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239</TotalTime>
  <Words>178</Words>
  <Application>Microsoft Office PowerPoint</Application>
  <PresentationFormat>On-screen Show (4:3)</PresentationFormat>
  <Paragraphs>17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Memory full</vt:lpstr>
      <vt:lpstr>PowerPoint Presentation</vt:lpstr>
      <vt:lpstr>PowerPoint Presentation</vt:lpstr>
      <vt:lpstr>PowerPoint Presentation</vt:lpstr>
      <vt:lpstr>PowerPoint Presentation</vt:lpstr>
      <vt:lpstr>Nelson Dellis USA memory champ</vt:lpstr>
      <vt:lpstr>Boris Nikolai Konrad World Memory champion</vt:lpstr>
      <vt:lpstr>25﻿Daardie tyd het Jesus gesê: “Ek prys U, Vader, Here van hemel en aarde, dat U hierdie dinge vir slim en geleerde mense verberg het en dit aan eenvoudiges bekend gemaak het. 26﻿Ja, Vader, so was dit u genadige bedoeling. </vt:lpstr>
      <vt:lpstr>27﻿“My Vader het alles aan My toevertrou, en niemand ken die Seun nie, behalwe die Vader; en ook ken niemand die Vader nie, behalwe die Seun en elkeen aan wie die Seun Hom wil bekend maak. 28﻿“Kom na My toe, almal wat uitgeput en oorlaai is, en Ek sal julle rus gee. 29﻿Neem my juk op julle en leer van My, want Ek is sagmoedig en nederig van hart, en julle sal rus kry vir julle gemoed. 30﻿My juk is sag en my las is lig.”</vt:lpstr>
      <vt:lpstr>Abruptly Jesus broke into prayer: “Thank you, Father, Lord of heaven and earth. You’ve concealed your ways from sophisticates and know-it-alls, but spelled them out clearly to ordinary people. Yes, Father, that’s the way you like to work.” Jesus resumed talking to the people, but now tenderly. “The Father has given me all these things to do and say. This is a unique Father-Son operation, coming out of Father and Son intimacies and knowledge. </vt:lpstr>
      <vt:lpstr>No one knows the Son the way the Father does, nor the Father the way the Son does. But I’m not keeping it to myself; I’m ready to go over it line by line with anyone willing to listen. “Are you tired? Worn out? Burned out on religion? Come to me. Get away with me and you’ll recover your life. I’ll show you how to take a real rest. Walk with me and work with me—watch how I do it. Learn the unforced rhythms of grace. I won’t lay anything heavy or ill-fitting on you. Keep company with me and you’ll learn to live freely and lightly.”</vt:lpstr>
      <vt:lpstr>REST</vt:lpstr>
      <vt:lpstr>FOCUS</vt:lpstr>
      <vt:lpstr>PowerPoint Presentation</vt:lpstr>
      <vt:lpstr>Prayer of the heart</vt:lpstr>
      <vt:lpstr>“Lord Jesus Christ, Son of God,  Show me mercy,  a sinner.”  Jesus prayer</vt:lpstr>
      <vt:lpstr>Journaling</vt:lpstr>
      <vt:lpstr>“Journaling is a way for you to be with God and your thoughts, not an exercise in language arts.”  Adele Calhoun</vt:lpstr>
      <vt:lpstr>“For even young people tire and drop out, young folk in their prime stumble and fall. But those who wait upon God get fresh strength. They spread their wings and soar like eagles, They run and don’t get tired, they walk and don’t lag behind.”  The Message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Wimke</dc:creator>
  <cp:lastModifiedBy>Chris van Wyk</cp:lastModifiedBy>
  <cp:revision>22</cp:revision>
  <cp:lastPrinted>2014-04-11T09:43:39Z</cp:lastPrinted>
  <dcterms:created xsi:type="dcterms:W3CDTF">2014-04-11T08:57:13Z</dcterms:created>
  <dcterms:modified xsi:type="dcterms:W3CDTF">2014-04-27T15:27:22Z</dcterms:modified>
</cp:coreProperties>
</file>