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3"/>
  </p:handoutMasterIdLst>
  <p:sldIdLst>
    <p:sldId id="256" r:id="rId2"/>
    <p:sldId id="270" r:id="rId3"/>
    <p:sldId id="282" r:id="rId4"/>
    <p:sldId id="284" r:id="rId5"/>
    <p:sldId id="285" r:id="rId6"/>
    <p:sldId id="286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281" r:id="rId16"/>
    <p:sldId id="287" r:id="rId17"/>
    <p:sldId id="288" r:id="rId18"/>
    <p:sldId id="289" r:id="rId19"/>
    <p:sldId id="290" r:id="rId20"/>
    <p:sldId id="267" r:id="rId21"/>
    <p:sldId id="291" r:id="rId22"/>
  </p:sldIdLst>
  <p:sldSz cx="9144000" cy="6858000" type="screen4x3"/>
  <p:notesSz cx="6670675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-95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26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505" y="0"/>
            <a:ext cx="2890626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3943C-DFDB-4A67-B6D2-6EDF2081D93D}" type="datetimeFigureOut">
              <a:rPr lang="en-ZA" smtClean="0"/>
              <a:t>2014/05/18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890626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505" y="9431600"/>
            <a:ext cx="2890626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296B0A-8015-4367-9FB8-DC156D60838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789121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2B035-E267-45ED-A4DE-41B0524896CE}" type="datetimeFigureOut">
              <a:rPr lang="en-ZA" smtClean="0"/>
              <a:t>2014/05/18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F54A-B72F-49B3-8D0A-1A2F91A771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12553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2B035-E267-45ED-A4DE-41B0524896CE}" type="datetimeFigureOut">
              <a:rPr lang="en-ZA" smtClean="0"/>
              <a:t>2014/05/18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F54A-B72F-49B3-8D0A-1A2F91A771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66784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2B035-E267-45ED-A4DE-41B0524896CE}" type="datetimeFigureOut">
              <a:rPr lang="en-ZA" smtClean="0"/>
              <a:t>2014/05/18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F54A-B72F-49B3-8D0A-1A2F91A771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95789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2B035-E267-45ED-A4DE-41B0524896CE}" type="datetimeFigureOut">
              <a:rPr lang="en-ZA" smtClean="0"/>
              <a:t>2014/05/18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F54A-B72F-49B3-8D0A-1A2F91A771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91498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2B035-E267-45ED-A4DE-41B0524896CE}" type="datetimeFigureOut">
              <a:rPr lang="en-ZA" smtClean="0"/>
              <a:t>2014/05/18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F54A-B72F-49B3-8D0A-1A2F91A771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94736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2B035-E267-45ED-A4DE-41B0524896CE}" type="datetimeFigureOut">
              <a:rPr lang="en-ZA" smtClean="0"/>
              <a:t>2014/05/18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F54A-B72F-49B3-8D0A-1A2F91A771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95049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2B035-E267-45ED-A4DE-41B0524896CE}" type="datetimeFigureOut">
              <a:rPr lang="en-ZA" smtClean="0"/>
              <a:t>2014/05/18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F54A-B72F-49B3-8D0A-1A2F91A771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9415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2B035-E267-45ED-A4DE-41B0524896CE}" type="datetimeFigureOut">
              <a:rPr lang="en-ZA" smtClean="0"/>
              <a:t>2014/05/18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F54A-B72F-49B3-8D0A-1A2F91A771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65444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2B035-E267-45ED-A4DE-41B0524896CE}" type="datetimeFigureOut">
              <a:rPr lang="en-ZA" smtClean="0"/>
              <a:t>2014/05/18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F54A-B72F-49B3-8D0A-1A2F91A771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02856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2B035-E267-45ED-A4DE-41B0524896CE}" type="datetimeFigureOut">
              <a:rPr lang="en-ZA" smtClean="0"/>
              <a:t>2014/05/18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F54A-B72F-49B3-8D0A-1A2F91A771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55403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2B035-E267-45ED-A4DE-41B0524896CE}" type="datetimeFigureOut">
              <a:rPr lang="en-ZA" smtClean="0"/>
              <a:t>2014/05/18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F54A-B72F-49B3-8D0A-1A2F91A771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32967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2B035-E267-45ED-A4DE-41B0524896CE}" type="datetimeFigureOut">
              <a:rPr lang="en-ZA" smtClean="0"/>
              <a:t>2014/05/18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8F54A-B72F-49B3-8D0A-1A2F91A771B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50821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#_ftn1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#_ftn2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76745" y="3247159"/>
            <a:ext cx="7221681" cy="426027"/>
          </a:xfrm>
          <a:prstGeom prst="rect">
            <a:avLst/>
          </a:prstGeom>
          <a:solidFill>
            <a:schemeClr val="accent1">
              <a:alpha val="51000"/>
            </a:schemeClr>
          </a:solidFill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012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892" y="712856"/>
            <a:ext cx="78867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+mn-lt"/>
              </a:rPr>
              <a:t>Relationship status</a:t>
            </a:r>
            <a:endParaRPr lang="en-ZA" sz="5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425" y="2846231"/>
            <a:ext cx="8628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complicated</a:t>
            </a: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884" y="3823854"/>
            <a:ext cx="3762375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94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609600"/>
            <a:ext cx="3810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6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585912"/>
            <a:ext cx="457200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10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833562"/>
            <a:ext cx="457200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9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0" y="266700"/>
            <a:ext cx="63500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1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Genesis 38</a:t>
            </a:r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38</a:t>
            </a:r>
            <a:r>
              <a:rPr lang="en-ZA" dirty="0">
                <a:solidFill>
                  <a:schemeClr val="bg1"/>
                </a:solidFill>
              </a:rPr>
              <a:t>     </a:t>
            </a:r>
            <a:r>
              <a:rPr lang="en-US" dirty="0">
                <a:solidFill>
                  <a:schemeClr val="bg1"/>
                </a:solidFill>
              </a:rPr>
              <a:t>At that time, Judah left his brothers and went down to stay with a man of Adullam named </a:t>
            </a:r>
            <a:r>
              <a:rPr lang="en-US" dirty="0" err="1">
                <a:solidFill>
                  <a:schemeClr val="bg1"/>
                </a:solidFill>
              </a:rPr>
              <a:t>Hirah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baseline="30000" dirty="0">
                <a:solidFill>
                  <a:schemeClr val="bg1"/>
                </a:solidFill>
              </a:rPr>
              <a:t>﻿2﻿ </a:t>
            </a:r>
            <a:r>
              <a:rPr lang="en-US" dirty="0">
                <a:solidFill>
                  <a:schemeClr val="bg1"/>
                </a:solidFill>
              </a:rPr>
              <a:t>There Judah met the daughter of a Canaanite man named </a:t>
            </a:r>
            <a:r>
              <a:rPr lang="en-US" dirty="0" err="1">
                <a:solidFill>
                  <a:schemeClr val="bg1"/>
                </a:solidFill>
              </a:rPr>
              <a:t>Shua</a:t>
            </a:r>
            <a:r>
              <a:rPr lang="en-US" dirty="0">
                <a:solidFill>
                  <a:schemeClr val="bg1"/>
                </a:solidFill>
              </a:rPr>
              <a:t>. He married her and lay with her; </a:t>
            </a:r>
            <a:r>
              <a:rPr lang="en-US" baseline="30000" dirty="0">
                <a:solidFill>
                  <a:schemeClr val="bg1"/>
                </a:solidFill>
              </a:rPr>
              <a:t>﻿3﻿ </a:t>
            </a:r>
            <a:r>
              <a:rPr lang="en-US" dirty="0">
                <a:solidFill>
                  <a:schemeClr val="bg1"/>
                </a:solidFill>
              </a:rPr>
              <a:t>she became pregnant and gave birth to a son, who was named Er. </a:t>
            </a:r>
            <a:r>
              <a:rPr lang="en-US" baseline="30000" dirty="0">
                <a:solidFill>
                  <a:schemeClr val="bg1"/>
                </a:solidFill>
              </a:rPr>
              <a:t>﻿4﻿ </a:t>
            </a:r>
            <a:r>
              <a:rPr lang="en-US" dirty="0">
                <a:solidFill>
                  <a:schemeClr val="bg1"/>
                </a:solidFill>
              </a:rPr>
              <a:t>She conceived again and gave birth to a son and named him Onan. </a:t>
            </a:r>
            <a:r>
              <a:rPr lang="en-US" baseline="30000" dirty="0">
                <a:solidFill>
                  <a:schemeClr val="bg1"/>
                </a:solidFill>
              </a:rPr>
              <a:t>﻿5﻿ </a:t>
            </a:r>
            <a:r>
              <a:rPr lang="en-US" dirty="0">
                <a:solidFill>
                  <a:schemeClr val="bg1"/>
                </a:solidFill>
              </a:rPr>
              <a:t>She gave birth to still another son and named him </a:t>
            </a:r>
            <a:r>
              <a:rPr lang="en-US" dirty="0" err="1">
                <a:solidFill>
                  <a:schemeClr val="bg1"/>
                </a:solidFill>
              </a:rPr>
              <a:t>Shelah</a:t>
            </a:r>
            <a:r>
              <a:rPr lang="en-US" dirty="0">
                <a:solidFill>
                  <a:schemeClr val="bg1"/>
                </a:solidFill>
              </a:rPr>
              <a:t>. It was at </a:t>
            </a:r>
            <a:r>
              <a:rPr lang="en-US" dirty="0" err="1">
                <a:solidFill>
                  <a:schemeClr val="bg1"/>
                </a:solidFill>
              </a:rPr>
              <a:t>Kezib</a:t>
            </a:r>
            <a:r>
              <a:rPr lang="en-US" dirty="0">
                <a:solidFill>
                  <a:schemeClr val="bg1"/>
                </a:solidFill>
              </a:rPr>
              <a:t> that she gave birth to him. </a:t>
            </a:r>
            <a:endParaRPr lang="en-ZA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54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945573"/>
            <a:ext cx="7886700" cy="5231390"/>
          </a:xfrm>
        </p:spPr>
        <p:txBody>
          <a:bodyPr/>
          <a:lstStyle/>
          <a:p>
            <a:pPr marL="0" indent="0">
              <a:buNone/>
            </a:pPr>
            <a:r>
              <a:rPr lang="en-US" baseline="30000" dirty="0">
                <a:solidFill>
                  <a:schemeClr val="bg1"/>
                </a:solidFill>
              </a:rPr>
              <a:t>﻿6﻿ </a:t>
            </a:r>
            <a:r>
              <a:rPr lang="en-US" dirty="0">
                <a:solidFill>
                  <a:schemeClr val="bg1"/>
                </a:solidFill>
              </a:rPr>
              <a:t>Judah got a wife for Er, his firstborn, and her name was Tamar. </a:t>
            </a:r>
            <a:r>
              <a:rPr lang="en-US" baseline="30000" dirty="0">
                <a:solidFill>
                  <a:schemeClr val="bg1"/>
                </a:solidFill>
              </a:rPr>
              <a:t>﻿7﻿ </a:t>
            </a:r>
            <a:r>
              <a:rPr lang="en-US" dirty="0">
                <a:solidFill>
                  <a:schemeClr val="bg1"/>
                </a:solidFill>
              </a:rPr>
              <a:t>But Er, Judah’s firstborn, was wicked in the Lord’s sight; so the Lord put him to death. 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aseline="30000" dirty="0">
                <a:solidFill>
                  <a:schemeClr val="bg1"/>
                </a:solidFill>
              </a:rPr>
              <a:t>﻿8﻿ </a:t>
            </a:r>
            <a:r>
              <a:rPr lang="en-US" dirty="0">
                <a:solidFill>
                  <a:schemeClr val="bg1"/>
                </a:solidFill>
              </a:rPr>
              <a:t>Then Judah said to Onan, “Lie with your brother’s wife and fulfill your duty to her as a brother-in-law to produce offspring for your brother.” </a:t>
            </a:r>
            <a:r>
              <a:rPr lang="en-US" baseline="30000" dirty="0">
                <a:solidFill>
                  <a:schemeClr val="bg1"/>
                </a:solidFill>
              </a:rPr>
              <a:t>﻿9﻿ </a:t>
            </a:r>
            <a:r>
              <a:rPr lang="en-US" dirty="0">
                <a:solidFill>
                  <a:schemeClr val="bg1"/>
                </a:solidFill>
              </a:rPr>
              <a:t>But Onan knew that the offspring would not be his; so whenever he lay with his brother’s wife, he spilled his semen on the ground to keep from producing offspring for his brother. </a:t>
            </a:r>
            <a:r>
              <a:rPr lang="en-US" baseline="30000" dirty="0">
                <a:solidFill>
                  <a:schemeClr val="bg1"/>
                </a:solidFill>
              </a:rPr>
              <a:t>﻿10﻿ </a:t>
            </a:r>
            <a:r>
              <a:rPr lang="en-US" dirty="0">
                <a:solidFill>
                  <a:schemeClr val="bg1"/>
                </a:solidFill>
              </a:rPr>
              <a:t>What he did was wicked in the Lord’s sight; so he put him to death also. </a:t>
            </a:r>
            <a:endParaRPr lang="en-ZA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47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945573"/>
            <a:ext cx="7886700" cy="5231390"/>
          </a:xfrm>
        </p:spPr>
        <p:txBody>
          <a:bodyPr/>
          <a:lstStyle/>
          <a:p>
            <a:pPr marL="0" indent="0">
              <a:buNone/>
            </a:pPr>
            <a:r>
              <a:rPr lang="en-US" baseline="30000" dirty="0">
                <a:solidFill>
                  <a:schemeClr val="bg1"/>
                </a:solidFill>
              </a:rPr>
              <a:t>﻿11﻿ </a:t>
            </a:r>
            <a:r>
              <a:rPr lang="en-US" dirty="0">
                <a:solidFill>
                  <a:schemeClr val="bg1"/>
                </a:solidFill>
              </a:rPr>
              <a:t>Judah then said to his daughter-in-law Tamar, “Live as a widow in your father’s house until my son </a:t>
            </a:r>
            <a:r>
              <a:rPr lang="en-US" dirty="0" err="1">
                <a:solidFill>
                  <a:schemeClr val="bg1"/>
                </a:solidFill>
              </a:rPr>
              <a:t>Shelah</a:t>
            </a:r>
            <a:r>
              <a:rPr lang="en-US" dirty="0">
                <a:solidFill>
                  <a:schemeClr val="bg1"/>
                </a:solidFill>
              </a:rPr>
              <a:t> grows up.” For he thought, “He may die too, just like his brothers.” So Tamar went to live in her father’s house. </a:t>
            </a:r>
            <a:endParaRPr lang="en-ZA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aseline="30000" dirty="0">
                <a:solidFill>
                  <a:schemeClr val="bg1"/>
                </a:solidFill>
              </a:rPr>
              <a:t>﻿12﻿ </a:t>
            </a:r>
            <a:r>
              <a:rPr lang="en-US" dirty="0">
                <a:solidFill>
                  <a:schemeClr val="bg1"/>
                </a:solidFill>
              </a:rPr>
              <a:t>After a long time Judah’s wife, the daughter of </a:t>
            </a:r>
            <a:r>
              <a:rPr lang="en-US" dirty="0" err="1">
                <a:solidFill>
                  <a:schemeClr val="bg1"/>
                </a:solidFill>
              </a:rPr>
              <a:t>Shua</a:t>
            </a:r>
            <a:r>
              <a:rPr lang="en-US" dirty="0">
                <a:solidFill>
                  <a:schemeClr val="bg1"/>
                </a:solidFill>
              </a:rPr>
              <a:t>, died. When Judah had recovered from his grief, he went up to </a:t>
            </a:r>
            <a:r>
              <a:rPr lang="en-US" dirty="0" err="1">
                <a:solidFill>
                  <a:schemeClr val="bg1"/>
                </a:solidFill>
              </a:rPr>
              <a:t>Timnah</a:t>
            </a:r>
            <a:r>
              <a:rPr lang="en-US" dirty="0">
                <a:solidFill>
                  <a:schemeClr val="bg1"/>
                </a:solidFill>
              </a:rPr>
              <a:t>, to the men who were shearing his sheep, and his friend </a:t>
            </a:r>
            <a:r>
              <a:rPr lang="en-US" dirty="0" err="1">
                <a:solidFill>
                  <a:schemeClr val="bg1"/>
                </a:solidFill>
              </a:rPr>
              <a:t>Hirah</a:t>
            </a:r>
            <a:r>
              <a:rPr lang="en-US" dirty="0">
                <a:solidFill>
                  <a:schemeClr val="bg1"/>
                </a:solidFill>
              </a:rPr>
              <a:t> the </a:t>
            </a:r>
            <a:r>
              <a:rPr lang="en-US" dirty="0" err="1">
                <a:solidFill>
                  <a:schemeClr val="bg1"/>
                </a:solidFill>
              </a:rPr>
              <a:t>Adullamite</a:t>
            </a:r>
            <a:r>
              <a:rPr lang="en-US" dirty="0">
                <a:solidFill>
                  <a:schemeClr val="bg1"/>
                </a:solidFill>
              </a:rPr>
              <a:t> went with him. </a:t>
            </a:r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84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945573"/>
            <a:ext cx="7886700" cy="5231390"/>
          </a:xfrm>
        </p:spPr>
        <p:txBody>
          <a:bodyPr/>
          <a:lstStyle/>
          <a:p>
            <a:pPr marL="0" indent="0">
              <a:buNone/>
            </a:pPr>
            <a:r>
              <a:rPr lang="en-US" baseline="30000" dirty="0">
                <a:solidFill>
                  <a:schemeClr val="bg1"/>
                </a:solidFill>
              </a:rPr>
              <a:t>﻿13﻿ </a:t>
            </a:r>
            <a:r>
              <a:rPr lang="en-US" dirty="0">
                <a:solidFill>
                  <a:schemeClr val="bg1"/>
                </a:solidFill>
              </a:rPr>
              <a:t>When Tamar was told, “Your father-in-law is on his way to </a:t>
            </a:r>
            <a:r>
              <a:rPr lang="en-US" dirty="0" err="1">
                <a:solidFill>
                  <a:schemeClr val="bg1"/>
                </a:solidFill>
              </a:rPr>
              <a:t>Timnah</a:t>
            </a:r>
            <a:r>
              <a:rPr lang="en-US" dirty="0">
                <a:solidFill>
                  <a:schemeClr val="bg1"/>
                </a:solidFill>
              </a:rPr>
              <a:t> to shear his sheep,” </a:t>
            </a:r>
            <a:r>
              <a:rPr lang="en-US" baseline="30000" dirty="0">
                <a:solidFill>
                  <a:schemeClr val="bg1"/>
                </a:solidFill>
              </a:rPr>
              <a:t>﻿14﻿ </a:t>
            </a:r>
            <a:r>
              <a:rPr lang="en-US" dirty="0">
                <a:solidFill>
                  <a:schemeClr val="bg1"/>
                </a:solidFill>
              </a:rPr>
              <a:t>she took off her widow’s clothes, covered herself with a veil to disguise herself, and then sat down at the entrance to Enaim, which is on the road to </a:t>
            </a:r>
            <a:r>
              <a:rPr lang="en-US" dirty="0" err="1">
                <a:solidFill>
                  <a:schemeClr val="bg1"/>
                </a:solidFill>
              </a:rPr>
              <a:t>Timnah</a:t>
            </a:r>
            <a:r>
              <a:rPr lang="en-US" dirty="0">
                <a:solidFill>
                  <a:schemeClr val="bg1"/>
                </a:solidFill>
              </a:rPr>
              <a:t>. For she saw that, though </a:t>
            </a:r>
            <a:r>
              <a:rPr lang="en-US" dirty="0" err="1">
                <a:solidFill>
                  <a:schemeClr val="bg1"/>
                </a:solidFill>
              </a:rPr>
              <a:t>Shelah</a:t>
            </a:r>
            <a:r>
              <a:rPr lang="en-US" dirty="0">
                <a:solidFill>
                  <a:schemeClr val="bg1"/>
                </a:solidFill>
              </a:rPr>
              <a:t> had now grown up, she had not been given to him as his wife. </a:t>
            </a:r>
            <a:endParaRPr lang="en-ZA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aseline="30000" dirty="0">
                <a:solidFill>
                  <a:schemeClr val="bg1"/>
                </a:solidFill>
              </a:rPr>
              <a:t>﻿15﻿ </a:t>
            </a:r>
            <a:r>
              <a:rPr lang="en-US" dirty="0">
                <a:solidFill>
                  <a:schemeClr val="bg1"/>
                </a:solidFill>
              </a:rPr>
              <a:t>When Judah saw her, he thought she was a prostitute, for she had covered her face. </a:t>
            </a:r>
            <a:r>
              <a:rPr lang="en-US" baseline="30000" dirty="0">
                <a:solidFill>
                  <a:schemeClr val="bg1"/>
                </a:solidFill>
              </a:rPr>
              <a:t>﻿16﻿ </a:t>
            </a:r>
            <a:r>
              <a:rPr lang="en-US" dirty="0">
                <a:solidFill>
                  <a:schemeClr val="bg1"/>
                </a:solidFill>
              </a:rPr>
              <a:t>Not realizing that she was his daughter-in-law, he went over to her by the roadside and said, “Come now, let me sleep with you.” </a:t>
            </a:r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94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945573"/>
            <a:ext cx="7886700" cy="523139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“And what will you give me to sleep with you?” she asked. </a:t>
            </a:r>
            <a:endParaRPr lang="en-ZA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aseline="30000" dirty="0">
                <a:solidFill>
                  <a:schemeClr val="bg1"/>
                </a:solidFill>
              </a:rPr>
              <a:t>﻿17﻿ </a:t>
            </a:r>
            <a:r>
              <a:rPr lang="en-US" dirty="0">
                <a:solidFill>
                  <a:schemeClr val="bg1"/>
                </a:solidFill>
              </a:rPr>
              <a:t>“I’ll send you a young goat from my flock,” he said. </a:t>
            </a:r>
            <a:endParaRPr lang="en-ZA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“Will you give me something as a pledge until you send it?” she asked. </a:t>
            </a:r>
            <a:endParaRPr lang="en-ZA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aseline="30000" dirty="0">
                <a:solidFill>
                  <a:schemeClr val="bg1"/>
                </a:solidFill>
              </a:rPr>
              <a:t>﻿18﻿ </a:t>
            </a:r>
            <a:r>
              <a:rPr lang="en-US" dirty="0">
                <a:solidFill>
                  <a:schemeClr val="bg1"/>
                </a:solidFill>
              </a:rPr>
              <a:t>He said, “What pledge should I give you?” </a:t>
            </a:r>
            <a:endParaRPr lang="en-ZA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“Your seal and its cord, and the staff in your hand,” she answered. So he gave them to her and slept with her, and she became pregnant by him. </a:t>
            </a:r>
            <a:r>
              <a:rPr lang="en-US" baseline="30000" dirty="0">
                <a:solidFill>
                  <a:schemeClr val="bg1"/>
                </a:solidFill>
              </a:rPr>
              <a:t>﻿19﻿ </a:t>
            </a:r>
            <a:r>
              <a:rPr lang="en-US" dirty="0">
                <a:solidFill>
                  <a:schemeClr val="bg1"/>
                </a:solidFill>
              </a:rPr>
              <a:t>After she left, she took off her veil and put on her widow’s clothes again. </a:t>
            </a:r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29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945573"/>
            <a:ext cx="7886700" cy="52313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aseline="30000" dirty="0">
                <a:solidFill>
                  <a:schemeClr val="bg1"/>
                </a:solidFill>
              </a:rPr>
              <a:t>﻿20﻿ </a:t>
            </a:r>
            <a:r>
              <a:rPr lang="en-US" dirty="0">
                <a:solidFill>
                  <a:schemeClr val="bg1"/>
                </a:solidFill>
              </a:rPr>
              <a:t>Meanwhile Judah sent the young goat by his friend the </a:t>
            </a:r>
            <a:r>
              <a:rPr lang="en-US" dirty="0" err="1">
                <a:solidFill>
                  <a:schemeClr val="bg1"/>
                </a:solidFill>
              </a:rPr>
              <a:t>Adullamite</a:t>
            </a:r>
            <a:r>
              <a:rPr lang="en-US" dirty="0">
                <a:solidFill>
                  <a:schemeClr val="bg1"/>
                </a:solidFill>
              </a:rPr>
              <a:t> in order to get his pledge back from the woman, but he did not find her. </a:t>
            </a:r>
            <a:r>
              <a:rPr lang="en-US" baseline="30000" dirty="0">
                <a:solidFill>
                  <a:schemeClr val="bg1"/>
                </a:solidFill>
              </a:rPr>
              <a:t>﻿21﻿ </a:t>
            </a:r>
            <a:r>
              <a:rPr lang="en-US" dirty="0">
                <a:solidFill>
                  <a:schemeClr val="bg1"/>
                </a:solidFill>
              </a:rPr>
              <a:t>He asked the men who lived there, “Where is the shrine prostitute who was beside the road at Enaim?” </a:t>
            </a:r>
            <a:endParaRPr lang="en-ZA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“There hasn’t been any shrine prostitute here,” they said. </a:t>
            </a:r>
            <a:endParaRPr lang="en-ZA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aseline="30000" dirty="0">
                <a:solidFill>
                  <a:schemeClr val="bg1"/>
                </a:solidFill>
              </a:rPr>
              <a:t>﻿22﻿ </a:t>
            </a:r>
            <a:r>
              <a:rPr lang="en-US" dirty="0">
                <a:solidFill>
                  <a:schemeClr val="bg1"/>
                </a:solidFill>
              </a:rPr>
              <a:t>So he went back to Judah and said, “I didn’t find her. Besides, the men who lived there said, ‘There hasn’t been any shrine prostitute here.’” </a:t>
            </a:r>
            <a:endParaRPr lang="en-ZA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aseline="30000" dirty="0">
                <a:solidFill>
                  <a:schemeClr val="bg1"/>
                </a:solidFill>
              </a:rPr>
              <a:t>﻿23﻿ </a:t>
            </a:r>
            <a:r>
              <a:rPr lang="en-US" dirty="0">
                <a:solidFill>
                  <a:schemeClr val="bg1"/>
                </a:solidFill>
              </a:rPr>
              <a:t>Then Judah said, “Let her keep what she has, or we will become a laughingstock. After all, I did send her this young goat, but you didn’t find her.” </a:t>
            </a:r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85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945573"/>
            <a:ext cx="7886700" cy="52313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aseline="30000" dirty="0">
                <a:solidFill>
                  <a:schemeClr val="bg1"/>
                </a:solidFill>
              </a:rPr>
              <a:t>﻿24﻿ </a:t>
            </a:r>
            <a:r>
              <a:rPr lang="en-US" dirty="0">
                <a:solidFill>
                  <a:schemeClr val="bg1"/>
                </a:solidFill>
              </a:rPr>
              <a:t>About three months later Judah was told, “Your daughter-in-law Tamar is guilty of prostitution, and as a result she is now pregnant.” </a:t>
            </a:r>
            <a:endParaRPr lang="en-ZA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Judah said, “Bring her out and have her burned to death!” </a:t>
            </a:r>
            <a:endParaRPr lang="en-ZA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aseline="30000" dirty="0">
                <a:solidFill>
                  <a:schemeClr val="bg1"/>
                </a:solidFill>
              </a:rPr>
              <a:t>﻿25﻿ </a:t>
            </a:r>
            <a:r>
              <a:rPr lang="en-US" dirty="0">
                <a:solidFill>
                  <a:schemeClr val="bg1"/>
                </a:solidFill>
              </a:rPr>
              <a:t>As she was being brought out, she sent a message to her father-in-law. “I am pregnant by the man who owns these,” she said. And she added, “See if you recognize whose seal and cord and staff these are.” </a:t>
            </a:r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0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945573"/>
            <a:ext cx="7886700" cy="52313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aseline="30000" dirty="0">
                <a:solidFill>
                  <a:schemeClr val="bg1"/>
                </a:solidFill>
              </a:rPr>
              <a:t>﻿26﻿ </a:t>
            </a:r>
            <a:r>
              <a:rPr lang="en-US" dirty="0">
                <a:solidFill>
                  <a:schemeClr val="bg1"/>
                </a:solidFill>
              </a:rPr>
              <a:t>Judah recognized them and said, “She is more righteous than I, since I wouldn’t give her to my son </a:t>
            </a:r>
            <a:r>
              <a:rPr lang="en-US" dirty="0" err="1">
                <a:solidFill>
                  <a:schemeClr val="bg1"/>
                </a:solidFill>
              </a:rPr>
              <a:t>Shelah</a:t>
            </a:r>
            <a:r>
              <a:rPr lang="en-US" dirty="0">
                <a:solidFill>
                  <a:schemeClr val="bg1"/>
                </a:solidFill>
              </a:rPr>
              <a:t>.” And he did not sleep with her again. </a:t>
            </a:r>
            <a:endParaRPr lang="en-ZA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aseline="30000" dirty="0">
                <a:solidFill>
                  <a:schemeClr val="bg1"/>
                </a:solidFill>
              </a:rPr>
              <a:t>﻿27﻿ </a:t>
            </a:r>
            <a:r>
              <a:rPr lang="en-US" dirty="0">
                <a:solidFill>
                  <a:schemeClr val="bg1"/>
                </a:solidFill>
              </a:rPr>
              <a:t>When the time came for her to give birth, there were twin boys in her womb. </a:t>
            </a:r>
            <a:r>
              <a:rPr lang="en-US" baseline="30000" dirty="0">
                <a:solidFill>
                  <a:schemeClr val="bg1"/>
                </a:solidFill>
              </a:rPr>
              <a:t>﻿28﻿ </a:t>
            </a:r>
            <a:r>
              <a:rPr lang="en-US" dirty="0">
                <a:solidFill>
                  <a:schemeClr val="bg1"/>
                </a:solidFill>
              </a:rPr>
              <a:t>As she was giving birth, one of them put out his hand; so the midwife took a scarlet thread and tied it on his wrist and said, “This one came out first.” </a:t>
            </a:r>
            <a:r>
              <a:rPr lang="en-US" baseline="30000" dirty="0">
                <a:solidFill>
                  <a:schemeClr val="bg1"/>
                </a:solidFill>
              </a:rPr>
              <a:t>﻿29﻿ </a:t>
            </a:r>
            <a:r>
              <a:rPr lang="en-US" dirty="0">
                <a:solidFill>
                  <a:schemeClr val="bg1"/>
                </a:solidFill>
              </a:rPr>
              <a:t>But when he drew back his hand, his brother came out, and she said, “So this is how you have broken out!” And he was named Perez.</a:t>
            </a:r>
            <a:r>
              <a:rPr lang="en-US" baseline="30000" dirty="0">
                <a:solidFill>
                  <a:schemeClr val="bg1"/>
                </a:solidFill>
                <a:hlinkClick r:id="rId3" action="ppaction://hlinkfile"/>
              </a:rPr>
              <a:t>﻿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baseline="30000" dirty="0">
                <a:solidFill>
                  <a:schemeClr val="bg1"/>
                </a:solidFill>
              </a:rPr>
              <a:t>﻿30﻿ </a:t>
            </a:r>
            <a:r>
              <a:rPr lang="en-US" dirty="0">
                <a:solidFill>
                  <a:schemeClr val="bg1"/>
                </a:solidFill>
              </a:rPr>
              <a:t>Then his brother, who had the scarlet thread on his wrist, came out and he was given the name </a:t>
            </a:r>
            <a:r>
              <a:rPr lang="en-US" dirty="0" err="1">
                <a:solidFill>
                  <a:schemeClr val="bg1"/>
                </a:solidFill>
              </a:rPr>
              <a:t>Zerah</a:t>
            </a:r>
            <a:r>
              <a:rPr lang="en-US" dirty="0">
                <a:solidFill>
                  <a:schemeClr val="bg1"/>
                </a:solidFill>
              </a:rPr>
              <a:t>.</a:t>
            </a:r>
            <a:r>
              <a:rPr lang="en-US" baseline="30000" dirty="0">
                <a:solidFill>
                  <a:schemeClr val="bg1"/>
                </a:solidFill>
                <a:hlinkClick r:id="rId4" action="ppaction://hlinkfile"/>
              </a:rPr>
              <a:t>﻿</a:t>
            </a:r>
            <a:endParaRPr lang="en-ZA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07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+mn-lt"/>
              </a:rPr>
              <a:t>Genesis 38</a:t>
            </a:r>
            <a:endParaRPr lang="en-ZA" sz="5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369877" cy="4351338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Complicated relationships in the Bible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The story of Tamar</a:t>
            </a:r>
          </a:p>
          <a:p>
            <a:pPr lvl="1"/>
            <a:r>
              <a:rPr lang="en-US" sz="3600" dirty="0" smtClean="0">
                <a:solidFill>
                  <a:schemeClr val="bg1"/>
                </a:solidFill>
              </a:rPr>
              <a:t>Er</a:t>
            </a:r>
          </a:p>
          <a:p>
            <a:pPr lvl="1"/>
            <a:r>
              <a:rPr lang="en-US" sz="3600" dirty="0" smtClean="0">
                <a:solidFill>
                  <a:schemeClr val="bg1"/>
                </a:solidFill>
              </a:rPr>
              <a:t>Onan</a:t>
            </a:r>
          </a:p>
          <a:p>
            <a:pPr lvl="1"/>
            <a:r>
              <a:rPr lang="en-US" sz="3600" dirty="0" err="1" smtClean="0">
                <a:solidFill>
                  <a:schemeClr val="bg1"/>
                </a:solidFill>
              </a:rPr>
              <a:t>Shelah</a:t>
            </a:r>
            <a:endParaRPr lang="en-US" sz="3600" dirty="0" smtClean="0">
              <a:solidFill>
                <a:schemeClr val="bg1"/>
              </a:solidFill>
            </a:endParaRPr>
          </a:p>
          <a:p>
            <a:r>
              <a:rPr lang="en-US" sz="4000" dirty="0" smtClean="0">
                <a:solidFill>
                  <a:schemeClr val="bg1"/>
                </a:solidFill>
              </a:rPr>
              <a:t>God’s Promise in danger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Judah in a dilemma</a:t>
            </a:r>
          </a:p>
          <a:p>
            <a:endParaRPr lang="en-ZA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71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859262"/>
            <a:ext cx="7886700" cy="4351338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Judah plays it safe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Tamar takes a big risk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Judah wants to punish her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Tamar exposes Judah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“She’s right; I am wrong”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God bless her abundantly</a:t>
            </a:r>
          </a:p>
          <a:p>
            <a:pPr lvl="1"/>
            <a:r>
              <a:rPr lang="en-US" sz="3600" dirty="0" smtClean="0">
                <a:solidFill>
                  <a:schemeClr val="bg1"/>
                </a:solidFill>
              </a:rPr>
              <a:t>Perez – “breakthrough”</a:t>
            </a:r>
          </a:p>
          <a:p>
            <a:pPr lvl="1"/>
            <a:r>
              <a:rPr lang="en-US" sz="3600" dirty="0" err="1" smtClean="0">
                <a:solidFill>
                  <a:schemeClr val="bg1"/>
                </a:solidFill>
              </a:rPr>
              <a:t>Zerah</a:t>
            </a:r>
            <a:r>
              <a:rPr lang="en-US" sz="3600" dirty="0" smtClean="0">
                <a:solidFill>
                  <a:schemeClr val="bg1"/>
                </a:solidFill>
              </a:rPr>
              <a:t> – “daybreak”</a:t>
            </a:r>
          </a:p>
          <a:p>
            <a:endParaRPr lang="en-ZA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07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b="1" dirty="0" smtClean="0">
                <a:solidFill>
                  <a:schemeClr val="bg1"/>
                </a:solidFill>
                <a:latin typeface="+mn-lt"/>
              </a:rPr>
              <a:t>Do the right thing</a:t>
            </a:r>
            <a:endParaRPr lang="en-ZA" sz="8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5194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b="1" dirty="0" smtClean="0">
                <a:solidFill>
                  <a:schemeClr val="bg1"/>
                </a:solidFill>
                <a:latin typeface="+mn-lt"/>
              </a:rPr>
              <a:t>Trust the Lord</a:t>
            </a:r>
            <a:endParaRPr lang="en-ZA" sz="8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6770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879" y="1885376"/>
            <a:ext cx="3042246" cy="43076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b="1" dirty="0" smtClean="0">
                <a:solidFill>
                  <a:schemeClr val="bg1"/>
                </a:solidFill>
                <a:latin typeface="+mn-lt"/>
              </a:rPr>
              <a:t>Bybelskool.com</a:t>
            </a:r>
            <a:endParaRPr lang="en-ZA" sz="80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16" y="1867189"/>
            <a:ext cx="5811637" cy="4351338"/>
          </a:xfrm>
        </p:spPr>
      </p:pic>
    </p:spTree>
    <p:extLst>
      <p:ext uri="{BB962C8B-B14F-4D97-AF65-F5344CB8AC3E}">
        <p14:creationId xmlns:p14="http://schemas.microsoft.com/office/powerpoint/2010/main" val="252726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94059" cy="698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54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b="1" dirty="0" smtClean="0">
                <a:solidFill>
                  <a:schemeClr val="bg1"/>
                </a:solidFill>
                <a:latin typeface="+mn-lt"/>
              </a:rPr>
              <a:t>Daily examen</a:t>
            </a:r>
            <a:endParaRPr lang="en-ZA" sz="8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STOP</a:t>
            </a:r>
          </a:p>
          <a:p>
            <a:r>
              <a:rPr lang="en-US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</a:t>
            </a:r>
          </a:p>
          <a:p>
            <a:r>
              <a:rPr lang="en-US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LISTEN</a:t>
            </a:r>
            <a:endParaRPr lang="en-ZA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855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403</TotalTime>
  <Words>96</Words>
  <Application>Microsoft Office PowerPoint</Application>
  <PresentationFormat>On-screen Show (4:3)</PresentationFormat>
  <Paragraphs>47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Relationship status</vt:lpstr>
      <vt:lpstr>PowerPoint Presentation</vt:lpstr>
      <vt:lpstr>PowerPoint Presentation</vt:lpstr>
      <vt:lpstr>PowerPoint Presentation</vt:lpstr>
      <vt:lpstr>PowerPoint Presentation</vt:lpstr>
      <vt:lpstr>Genesis 38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Genesis 38</vt:lpstr>
      <vt:lpstr>PowerPoint Presentation</vt:lpstr>
      <vt:lpstr>Do the right thing</vt:lpstr>
      <vt:lpstr>Trust the Lord</vt:lpstr>
      <vt:lpstr>Bybelskool.com</vt:lpstr>
      <vt:lpstr>PowerPoint Presentation</vt:lpstr>
      <vt:lpstr>Daily examen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Wimke</dc:creator>
  <cp:lastModifiedBy>Chris van Wyk</cp:lastModifiedBy>
  <cp:revision>35</cp:revision>
  <cp:lastPrinted>2014-04-11T09:43:39Z</cp:lastPrinted>
  <dcterms:created xsi:type="dcterms:W3CDTF">2014-04-11T08:57:13Z</dcterms:created>
  <dcterms:modified xsi:type="dcterms:W3CDTF">2014-05-18T14:10:43Z</dcterms:modified>
</cp:coreProperties>
</file>